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Roboto"/>
      <p:regular r:id="rId32"/>
      <p:bold r:id="rId33"/>
      <p:italic r:id="rId34"/>
      <p:boldItalic r:id="rId35"/>
    </p:embeddedFont>
    <p:embeddedFont>
      <p:font typeface="Roboto Medium"/>
      <p:regular r:id="rId36"/>
      <p:bold r:id="rId37"/>
      <p:italic r:id="rId38"/>
      <p:boldItalic r:id="rId39"/>
    </p:embeddedFont>
    <p:embeddedFont>
      <p:font typeface="Roboto Condensed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88">
          <p15:clr>
            <a:srgbClr val="9AA0A6"/>
          </p15:clr>
        </p15:guide>
        <p15:guide id="4" pos="5472">
          <p15:clr>
            <a:srgbClr val="9AA0A6"/>
          </p15:clr>
        </p15:guide>
        <p15:guide id="5" orient="horz" pos="288">
          <p15:clr>
            <a:srgbClr val="9AA0A6"/>
          </p15:clr>
        </p15:guide>
        <p15:guide id="6" orient="horz" pos="295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88"/>
        <p:guide pos="5472"/>
        <p:guide pos="288" orient="horz"/>
        <p:guide pos="295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Condensed-regular.fntdata"/><Relationship Id="rId20" Type="http://schemas.openxmlformats.org/officeDocument/2006/relationships/slide" Target="slides/slide15.xml"/><Relationship Id="rId42" Type="http://schemas.openxmlformats.org/officeDocument/2006/relationships/font" Target="fonts/RobotoCondensed-italic.fntdata"/><Relationship Id="rId41" Type="http://schemas.openxmlformats.org/officeDocument/2006/relationships/font" Target="fonts/RobotoCondensed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RobotoCondensed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bold.fntdata"/><Relationship Id="rId10" Type="http://schemas.openxmlformats.org/officeDocument/2006/relationships/slide" Target="slides/slide5.xml"/><Relationship Id="rId32" Type="http://schemas.openxmlformats.org/officeDocument/2006/relationships/font" Target="fonts/Roboto-regular.fntdata"/><Relationship Id="rId13" Type="http://schemas.openxmlformats.org/officeDocument/2006/relationships/slide" Target="slides/slide8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7.xml"/><Relationship Id="rId34" Type="http://schemas.openxmlformats.org/officeDocument/2006/relationships/font" Target="fonts/Roboto-italic.fntdata"/><Relationship Id="rId15" Type="http://schemas.openxmlformats.org/officeDocument/2006/relationships/slide" Target="slides/slide10.xml"/><Relationship Id="rId37" Type="http://schemas.openxmlformats.org/officeDocument/2006/relationships/font" Target="fonts/RobotoMedium-bold.fntdata"/><Relationship Id="rId14" Type="http://schemas.openxmlformats.org/officeDocument/2006/relationships/slide" Target="slides/slide9.xml"/><Relationship Id="rId36" Type="http://schemas.openxmlformats.org/officeDocument/2006/relationships/font" Target="fonts/RobotoMedium-regular.fntdata"/><Relationship Id="rId17" Type="http://schemas.openxmlformats.org/officeDocument/2006/relationships/slide" Target="slides/slide12.xml"/><Relationship Id="rId39" Type="http://schemas.openxmlformats.org/officeDocument/2006/relationships/font" Target="fonts/RobotoMedium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Medium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9f58413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9f58413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cc106bc3a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ccc106bc3a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a9cde0c71a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a9cde0c71a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9cde0c71a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a9cde0c71a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9cde0c71a_7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9cde0c71a_7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a9cde0c71a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a9cde0c71a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c7446cf1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c7446cf1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c6e3bb316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c6e3bb316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headcount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6e3bb316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c6e3bb316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c6e3bb316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c6e3bb316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a808dbd0a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a808dbd0a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a9cde0c71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a9cde0c71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cd922dadf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cd922dadf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c61032a6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c61032a6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c61032a61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c61032a61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c6e3bb3162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c6e3bb3162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a808dbd0a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a808dbd0a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d02c673a3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d02c673a3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a9cde0c71a_5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a9cde0c71a_5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9cde0c71a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9cde0c71a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02c673a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02c673a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cc106bc3a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cc106bc3a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02c673a3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02c673a3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9cde0c71a_5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a9cde0c71a_5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ccc106bc3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ccc106bc3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cc106bc3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ccc106bc3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58.png"/><Relationship Id="rId10" Type="http://schemas.openxmlformats.org/officeDocument/2006/relationships/image" Target="../media/image109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5" Type="http://schemas.openxmlformats.org/officeDocument/2006/relationships/image" Target="../media/image54.png"/><Relationship Id="rId6" Type="http://schemas.openxmlformats.org/officeDocument/2006/relationships/image" Target="../media/image45.png"/><Relationship Id="rId7" Type="http://schemas.openxmlformats.org/officeDocument/2006/relationships/image" Target="../media/image70.png"/><Relationship Id="rId8" Type="http://schemas.openxmlformats.org/officeDocument/2006/relationships/image" Target="../media/image6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0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77.png"/></Relationships>
</file>

<file path=ppt/slides/_rels/slide13.xml.rels><?xml version="1.0" encoding="UTF-8" standalone="yes"?><Relationships xmlns="http://schemas.openxmlformats.org/package/2006/relationships"><Relationship Id="rId20" Type="http://schemas.openxmlformats.org/officeDocument/2006/relationships/image" Target="../media/image81.png"/><Relationship Id="rId22" Type="http://schemas.openxmlformats.org/officeDocument/2006/relationships/image" Target="../media/image79.png"/><Relationship Id="rId21" Type="http://schemas.openxmlformats.org/officeDocument/2006/relationships/image" Target="../media/image84.png"/><Relationship Id="rId24" Type="http://schemas.openxmlformats.org/officeDocument/2006/relationships/image" Target="../media/image82.png"/><Relationship Id="rId23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9.jpg"/><Relationship Id="rId4" Type="http://schemas.openxmlformats.org/officeDocument/2006/relationships/image" Target="../media/image6.png"/><Relationship Id="rId9" Type="http://schemas.openxmlformats.org/officeDocument/2006/relationships/image" Target="../media/image71.png"/><Relationship Id="rId26" Type="http://schemas.openxmlformats.org/officeDocument/2006/relationships/image" Target="../media/image93.png"/><Relationship Id="rId25" Type="http://schemas.openxmlformats.org/officeDocument/2006/relationships/image" Target="../media/image91.png"/><Relationship Id="rId28" Type="http://schemas.openxmlformats.org/officeDocument/2006/relationships/image" Target="../media/image90.png"/><Relationship Id="rId27" Type="http://schemas.openxmlformats.org/officeDocument/2006/relationships/image" Target="../media/image86.png"/><Relationship Id="rId5" Type="http://schemas.openxmlformats.org/officeDocument/2006/relationships/image" Target="../media/image85.png"/><Relationship Id="rId6" Type="http://schemas.openxmlformats.org/officeDocument/2006/relationships/image" Target="../media/image74.png"/><Relationship Id="rId29" Type="http://schemas.openxmlformats.org/officeDocument/2006/relationships/image" Target="../media/image89.png"/><Relationship Id="rId7" Type="http://schemas.openxmlformats.org/officeDocument/2006/relationships/image" Target="../media/image60.png"/><Relationship Id="rId8" Type="http://schemas.openxmlformats.org/officeDocument/2006/relationships/image" Target="../media/image65.png"/><Relationship Id="rId31" Type="http://schemas.openxmlformats.org/officeDocument/2006/relationships/image" Target="../media/image95.png"/><Relationship Id="rId30" Type="http://schemas.openxmlformats.org/officeDocument/2006/relationships/image" Target="../media/image87.png"/><Relationship Id="rId11" Type="http://schemas.openxmlformats.org/officeDocument/2006/relationships/image" Target="../media/image67.png"/><Relationship Id="rId10" Type="http://schemas.openxmlformats.org/officeDocument/2006/relationships/image" Target="../media/image63.png"/><Relationship Id="rId13" Type="http://schemas.openxmlformats.org/officeDocument/2006/relationships/image" Target="../media/image66.png"/><Relationship Id="rId12" Type="http://schemas.openxmlformats.org/officeDocument/2006/relationships/image" Target="../media/image68.png"/><Relationship Id="rId15" Type="http://schemas.openxmlformats.org/officeDocument/2006/relationships/image" Target="../media/image75.png"/><Relationship Id="rId14" Type="http://schemas.openxmlformats.org/officeDocument/2006/relationships/image" Target="../media/image69.png"/><Relationship Id="rId17" Type="http://schemas.openxmlformats.org/officeDocument/2006/relationships/image" Target="../media/image76.png"/><Relationship Id="rId16" Type="http://schemas.openxmlformats.org/officeDocument/2006/relationships/image" Target="../media/image73.png"/><Relationship Id="rId19" Type="http://schemas.openxmlformats.org/officeDocument/2006/relationships/image" Target="../media/image78.png"/><Relationship Id="rId18" Type="http://schemas.openxmlformats.org/officeDocument/2006/relationships/image" Target="../media/image7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2.png"/><Relationship Id="rId4" Type="http://schemas.openxmlformats.org/officeDocument/2006/relationships/image" Target="../media/image9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8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hyperlink" Target="mailto:mtabatabai@zuumapp.com" TargetMode="Externa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jpg"/><Relationship Id="rId10" Type="http://schemas.openxmlformats.org/officeDocument/2006/relationships/image" Target="../media/image5.png"/><Relationship Id="rId13" Type="http://schemas.openxmlformats.org/officeDocument/2006/relationships/image" Target="../media/image4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15" Type="http://schemas.openxmlformats.org/officeDocument/2006/relationships/image" Target="../media/image28.png"/><Relationship Id="rId14" Type="http://schemas.openxmlformats.org/officeDocument/2006/relationships/image" Target="../media/image1.png"/><Relationship Id="rId5" Type="http://schemas.openxmlformats.org/officeDocument/2006/relationships/image" Target="../media/image19.png"/><Relationship Id="rId6" Type="http://schemas.openxmlformats.org/officeDocument/2006/relationships/image" Target="../media/image26.png"/><Relationship Id="rId7" Type="http://schemas.openxmlformats.org/officeDocument/2006/relationships/image" Target="../media/image13.pn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4.jpg"/><Relationship Id="rId6" Type="http://schemas.openxmlformats.org/officeDocument/2006/relationships/image" Target="../media/image23.png"/><Relationship Id="rId7" Type="http://schemas.openxmlformats.org/officeDocument/2006/relationships/image" Target="../media/image36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18.png"/><Relationship Id="rId13" Type="http://schemas.openxmlformats.org/officeDocument/2006/relationships/image" Target="../media/image39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Relationship Id="rId15" Type="http://schemas.openxmlformats.org/officeDocument/2006/relationships/image" Target="../media/image33.png"/><Relationship Id="rId14" Type="http://schemas.openxmlformats.org/officeDocument/2006/relationships/image" Target="../media/image62.png"/><Relationship Id="rId17" Type="http://schemas.openxmlformats.org/officeDocument/2006/relationships/image" Target="../media/image29.png"/><Relationship Id="rId16" Type="http://schemas.openxmlformats.org/officeDocument/2006/relationships/image" Target="../media/image27.png"/><Relationship Id="rId5" Type="http://schemas.openxmlformats.org/officeDocument/2006/relationships/image" Target="../media/image21.png"/><Relationship Id="rId6" Type="http://schemas.openxmlformats.org/officeDocument/2006/relationships/image" Target="../media/image48.png"/><Relationship Id="rId7" Type="http://schemas.openxmlformats.org/officeDocument/2006/relationships/image" Target="../media/image25.png"/><Relationship Id="rId8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4.png"/><Relationship Id="rId7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52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57.png"/><Relationship Id="rId7" Type="http://schemas.openxmlformats.org/officeDocument/2006/relationships/image" Target="../media/image38.png"/><Relationship Id="rId8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9.png"/><Relationship Id="rId10" Type="http://schemas.openxmlformats.org/officeDocument/2006/relationships/image" Target="../media/image45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9" Type="http://schemas.openxmlformats.org/officeDocument/2006/relationships/image" Target="../media/image64.png"/><Relationship Id="rId5" Type="http://schemas.openxmlformats.org/officeDocument/2006/relationships/image" Target="../media/image55.png"/><Relationship Id="rId6" Type="http://schemas.openxmlformats.org/officeDocument/2006/relationships/image" Target="../media/image54.png"/><Relationship Id="rId7" Type="http://schemas.openxmlformats.org/officeDocument/2006/relationships/image" Target="../media/image49.png"/><Relationship Id="rId8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04626" y="3279925"/>
            <a:ext cx="11085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$12.58M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Funding 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To-Date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534100" y="3279925"/>
            <a:ext cx="11085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9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Connected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Platform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763575" y="3279925"/>
            <a:ext cx="11085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75%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Current Mobile Adoption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024625" y="3279925"/>
            <a:ext cx="10740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11,800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Carriers Onboarded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5237600" y="3279925"/>
            <a:ext cx="11085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7K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Active 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Carriers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6485075" y="3279925"/>
            <a:ext cx="11085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250+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SMB + Enterprise Customers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7732550" y="3279925"/>
            <a:ext cx="11085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$1.2T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Market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Size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150503" y="1300050"/>
            <a:ext cx="6843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FIRST</a:t>
            </a:r>
            <a:endParaRPr b="1"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LOGISTICS SUPER PLATFORM</a:t>
            </a:r>
            <a:endParaRPr b="1"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1150503" y="2097150"/>
            <a:ext cx="68430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Automate your Freight</a:t>
            </a:r>
            <a:endParaRPr sz="1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2148600" y="4645306"/>
            <a:ext cx="68430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www.zuumapp.com</a:t>
            </a:r>
            <a:endParaRPr sz="10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41344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2"/>
          <p:cNvSpPr/>
          <p:nvPr/>
        </p:nvSpPr>
        <p:spPr>
          <a:xfrm>
            <a:off x="4312900" y="3477900"/>
            <a:ext cx="4831200" cy="1665600"/>
          </a:xfrm>
          <a:prstGeom prst="triangle">
            <a:avLst>
              <a:gd fmla="val 50513" name="adj"/>
            </a:avLst>
          </a:prstGeom>
          <a:solidFill>
            <a:srgbClr val="204F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2"/>
          <p:cNvSpPr/>
          <p:nvPr/>
        </p:nvSpPr>
        <p:spPr>
          <a:xfrm>
            <a:off x="4312900" y="3477900"/>
            <a:ext cx="4831200" cy="1665600"/>
          </a:xfrm>
          <a:prstGeom prst="triangle">
            <a:avLst>
              <a:gd fmla="val 50513" name="adj"/>
            </a:avLst>
          </a:prstGeom>
          <a:solidFill>
            <a:srgbClr val="204F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00" y="297574"/>
            <a:ext cx="1125250" cy="58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2"/>
          <p:cNvSpPr txBox="1"/>
          <p:nvPr/>
        </p:nvSpPr>
        <p:spPr>
          <a:xfrm>
            <a:off x="1540750" y="457200"/>
            <a:ext cx="400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CARRIERS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9" name="Google Shape;269;p22"/>
          <p:cNvSpPr txBox="1"/>
          <p:nvPr/>
        </p:nvSpPr>
        <p:spPr>
          <a:xfrm>
            <a:off x="457200" y="882725"/>
            <a:ext cx="40035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Carrier TMS &amp; Dispatch System | Driver Mobile App </a:t>
            </a: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|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Digital Freight Marketplace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22"/>
          <p:cNvSpPr txBox="1"/>
          <p:nvPr/>
        </p:nvSpPr>
        <p:spPr>
          <a:xfrm>
            <a:off x="960900" y="1564413"/>
            <a:ext cx="357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6D0EB"/>
                </a:solidFill>
                <a:latin typeface="Roboto"/>
                <a:ea typeface="Roboto"/>
                <a:cs typeface="Roboto"/>
                <a:sym typeface="Roboto"/>
              </a:rPr>
              <a:t>Find Profitable Loads</a:t>
            </a:r>
            <a:endParaRPr sz="1200">
              <a:solidFill>
                <a:srgbClr val="C6D0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960900" y="2035760"/>
            <a:ext cx="3835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6D0EB"/>
                </a:solidFill>
                <a:latin typeface="Roboto"/>
                <a:ea typeface="Roboto"/>
                <a:cs typeface="Roboto"/>
                <a:sym typeface="Roboto"/>
              </a:rPr>
              <a:t>Access to Largest Shippers</a:t>
            </a:r>
            <a:endParaRPr sz="1200">
              <a:solidFill>
                <a:srgbClr val="C6D0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22"/>
          <p:cNvSpPr txBox="1"/>
          <p:nvPr/>
        </p:nvSpPr>
        <p:spPr>
          <a:xfrm>
            <a:off x="960900" y="2503215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6D0EB"/>
                </a:solidFill>
                <a:latin typeface="Roboto"/>
                <a:ea typeface="Roboto"/>
                <a:cs typeface="Roboto"/>
                <a:sym typeface="Roboto"/>
              </a:rPr>
              <a:t>Get Paid faster</a:t>
            </a:r>
            <a:endParaRPr sz="1200">
              <a:solidFill>
                <a:srgbClr val="C6D0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22"/>
          <p:cNvSpPr txBox="1"/>
          <p:nvPr/>
        </p:nvSpPr>
        <p:spPr>
          <a:xfrm>
            <a:off x="960900" y="2970333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6D0EB"/>
                </a:solidFill>
                <a:latin typeface="Roboto"/>
                <a:ea typeface="Roboto"/>
                <a:cs typeface="Roboto"/>
                <a:sym typeface="Roboto"/>
              </a:rPr>
              <a:t>On-Demand Visibility</a:t>
            </a:r>
            <a:endParaRPr sz="1200">
              <a:solidFill>
                <a:srgbClr val="C6D0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960900" y="3437125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6D0EB"/>
                </a:solidFill>
                <a:latin typeface="Roboto"/>
                <a:ea typeface="Roboto"/>
                <a:cs typeface="Roboto"/>
                <a:sym typeface="Roboto"/>
              </a:rPr>
              <a:t>Driver </a:t>
            </a:r>
            <a:r>
              <a:rPr lang="en" sz="1200">
                <a:solidFill>
                  <a:srgbClr val="C6D0EB"/>
                </a:solidFill>
                <a:latin typeface="Roboto"/>
                <a:ea typeface="Roboto"/>
                <a:cs typeface="Roboto"/>
                <a:sym typeface="Roboto"/>
              </a:rPr>
              <a:t>Profitability</a:t>
            </a:r>
            <a:r>
              <a:rPr lang="en" sz="1200">
                <a:solidFill>
                  <a:srgbClr val="C6D0EB"/>
                </a:solidFill>
                <a:latin typeface="Roboto"/>
                <a:ea typeface="Roboto"/>
                <a:cs typeface="Roboto"/>
                <a:sym typeface="Roboto"/>
              </a:rPr>
              <a:t> Metrics</a:t>
            </a:r>
            <a:endParaRPr sz="1200">
              <a:solidFill>
                <a:srgbClr val="C6D0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22"/>
          <p:cNvSpPr txBox="1"/>
          <p:nvPr/>
        </p:nvSpPr>
        <p:spPr>
          <a:xfrm>
            <a:off x="960900" y="3903913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6D0EB"/>
                </a:solidFill>
                <a:latin typeface="Roboto"/>
                <a:ea typeface="Roboto"/>
                <a:cs typeface="Roboto"/>
                <a:sym typeface="Roboto"/>
              </a:rPr>
              <a:t>Advanced Analytics &amp; Reports</a:t>
            </a:r>
            <a:endParaRPr sz="1200">
              <a:solidFill>
                <a:srgbClr val="C6D0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6" name="Google Shape;2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813767"/>
            <a:ext cx="365760" cy="36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2879510"/>
            <a:ext cx="36576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2"/>
          <p:cNvSpPr txBox="1"/>
          <p:nvPr/>
        </p:nvSpPr>
        <p:spPr>
          <a:xfrm>
            <a:off x="960900" y="4363052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6D0EB"/>
                </a:solidFill>
                <a:latin typeface="Roboto"/>
                <a:ea typeface="Roboto"/>
                <a:cs typeface="Roboto"/>
                <a:sym typeface="Roboto"/>
              </a:rPr>
              <a:t>Secure Universal Integration</a:t>
            </a:r>
            <a:endParaRPr sz="1200">
              <a:solidFill>
                <a:srgbClr val="C6D0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9" name="Google Shape;27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4280555"/>
            <a:ext cx="365760" cy="36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" y="1478475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" y="1945235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200" y="2412375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10700" y="1763488"/>
            <a:ext cx="5733288" cy="322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7200" y="3346650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22450" y="457188"/>
            <a:ext cx="1188720" cy="131887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60000" dist="95250">
              <a:srgbClr val="090D2B">
                <a:alpha val="9000"/>
              </a:srgbClr>
            </a:outerShdw>
          </a:effectLst>
        </p:spPr>
      </p:pic>
      <p:pic>
        <p:nvPicPr>
          <p:cNvPr id="286" name="Google Shape;286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78300" y="457188"/>
            <a:ext cx="1188720" cy="131887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60000" dist="95250">
              <a:srgbClr val="090D2B">
                <a:alpha val="9000"/>
              </a:srgbClr>
            </a:outerShdw>
          </a:effectLst>
        </p:spPr>
      </p:pic>
      <p:pic>
        <p:nvPicPr>
          <p:cNvPr id="287" name="Google Shape;287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34150" y="457188"/>
            <a:ext cx="1188720" cy="131887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60000" dist="95250">
              <a:srgbClr val="090D2B">
                <a:alpha val="9000"/>
              </a:srgbClr>
            </a:outerShdw>
          </a:effectLst>
        </p:spPr>
      </p:pic>
      <p:sp>
        <p:nvSpPr>
          <p:cNvPr id="288" name="Google Shape;288;p22"/>
          <p:cNvSpPr txBox="1"/>
          <p:nvPr/>
        </p:nvSpPr>
        <p:spPr>
          <a:xfrm>
            <a:off x="4722450" y="1168863"/>
            <a:ext cx="1188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shippers we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deliver for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22"/>
          <p:cNvSpPr txBox="1"/>
          <p:nvPr/>
        </p:nvSpPr>
        <p:spPr>
          <a:xfrm>
            <a:off x="6078300" y="1168863"/>
            <a:ext cx="1188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average payment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time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22"/>
          <p:cNvSpPr txBox="1"/>
          <p:nvPr/>
        </p:nvSpPr>
        <p:spPr>
          <a:xfrm>
            <a:off x="7434150" y="1168838"/>
            <a:ext cx="1188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dark capacity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decrease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22"/>
          <p:cNvSpPr txBox="1"/>
          <p:nvPr/>
        </p:nvSpPr>
        <p:spPr>
          <a:xfrm>
            <a:off x="4722450" y="866638"/>
            <a:ext cx="118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480+</a:t>
            </a:r>
            <a:endParaRPr b="1" sz="1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22"/>
          <p:cNvSpPr txBox="1"/>
          <p:nvPr/>
        </p:nvSpPr>
        <p:spPr>
          <a:xfrm>
            <a:off x="6078300" y="882088"/>
            <a:ext cx="118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2-3 Days</a:t>
            </a:r>
            <a:endParaRPr b="1" sz="1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22"/>
          <p:cNvSpPr txBox="1"/>
          <p:nvPr/>
        </p:nvSpPr>
        <p:spPr>
          <a:xfrm>
            <a:off x="7434150" y="866613"/>
            <a:ext cx="118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20-30%</a:t>
            </a:r>
            <a:endParaRPr b="1" sz="1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75" y="858900"/>
            <a:ext cx="8695248" cy="34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3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3"/>
          <p:cNvSpPr txBox="1"/>
          <p:nvPr/>
        </p:nvSpPr>
        <p:spPr>
          <a:xfrm>
            <a:off x="180950" y="77825"/>
            <a:ext cx="7306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COMPETITIVE MATRIX - THE LOGISTICS SUPER PLATFORM (LSP) REIGNS SUPREME</a:t>
            </a:r>
            <a:endParaRPr sz="1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3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4"/>
          <p:cNvSpPr txBox="1"/>
          <p:nvPr/>
        </p:nvSpPr>
        <p:spPr>
          <a:xfrm>
            <a:off x="216825" y="77825"/>
            <a:ext cx="5490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GLOBAL FOOTPRINT</a:t>
            </a:r>
            <a:endParaRPr sz="1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07" name="Google Shape;30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940125"/>
            <a:ext cx="8229600" cy="3746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5"/>
          <p:cNvPicPr preferRelativeResize="0"/>
          <p:nvPr/>
        </p:nvPicPr>
        <p:blipFill rotWithShape="1">
          <a:blip r:embed="rId3">
            <a:alphaModFix/>
          </a:blip>
          <a:srcRect b="12564" l="5011" r="5020" t="0"/>
          <a:stretch/>
        </p:blipFill>
        <p:spPr>
          <a:xfrm>
            <a:off x="0" y="339400"/>
            <a:ext cx="9144000" cy="480410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5"/>
          <p:cNvSpPr/>
          <p:nvPr/>
        </p:nvSpPr>
        <p:spPr>
          <a:xfrm>
            <a:off x="0" y="339425"/>
            <a:ext cx="9144000" cy="4804200"/>
          </a:xfrm>
          <a:prstGeom prst="rect">
            <a:avLst/>
          </a:prstGeom>
          <a:solidFill>
            <a:srgbClr val="FFFFFF">
              <a:alpha val="79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5"/>
          <p:cNvSpPr/>
          <p:nvPr/>
        </p:nvSpPr>
        <p:spPr>
          <a:xfrm>
            <a:off x="457200" y="658975"/>
            <a:ext cx="1536600" cy="309000"/>
          </a:xfrm>
          <a:prstGeom prst="roundRect">
            <a:avLst>
              <a:gd fmla="val 50000" name="adj"/>
            </a:avLst>
          </a:prstGeom>
          <a:solidFill>
            <a:srgbClr val="3350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3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5"/>
          <p:cNvSpPr txBox="1"/>
          <p:nvPr/>
        </p:nvSpPr>
        <p:spPr>
          <a:xfrm>
            <a:off x="225575" y="77825"/>
            <a:ext cx="5482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CUSTOMER TRACTION</a:t>
            </a:r>
            <a:endParaRPr sz="1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17" name="Google Shape;31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9137" y="1399224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2459254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9536" y="3519277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01249" y="1399224"/>
            <a:ext cx="886252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204" y="3530366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22305" y="1399224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8081" y="1399224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80193" y="1399227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78249" y="2459254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141455" y="2459254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01868" y="3530355"/>
            <a:ext cx="886252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224200" y="3530355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146532" y="3530370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068864" y="3530372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235898" y="2459249"/>
            <a:ext cx="886252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991196" y="3519277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062511" y="2459254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904617" y="2464799"/>
            <a:ext cx="886252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983567" y="2459254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904628" y="3530366"/>
            <a:ext cx="886252" cy="88625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5"/>
          <p:cNvSpPr txBox="1"/>
          <p:nvPr/>
        </p:nvSpPr>
        <p:spPr>
          <a:xfrm>
            <a:off x="774725" y="658975"/>
            <a:ext cx="9618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SHIPPERS</a:t>
            </a:r>
            <a:endParaRPr b="1"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25"/>
          <p:cNvSpPr/>
          <p:nvPr/>
        </p:nvSpPr>
        <p:spPr>
          <a:xfrm>
            <a:off x="7147250" y="658975"/>
            <a:ext cx="1536600" cy="309000"/>
          </a:xfrm>
          <a:prstGeom prst="roundRect">
            <a:avLst>
              <a:gd fmla="val 50000" name="adj"/>
            </a:avLst>
          </a:prstGeom>
          <a:solidFill>
            <a:srgbClr val="3350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5"/>
          <p:cNvSpPr/>
          <p:nvPr/>
        </p:nvSpPr>
        <p:spPr>
          <a:xfrm>
            <a:off x="3788200" y="658975"/>
            <a:ext cx="1536600" cy="309000"/>
          </a:xfrm>
          <a:prstGeom prst="roundRect">
            <a:avLst>
              <a:gd fmla="val 50000" name="adj"/>
            </a:avLst>
          </a:prstGeom>
          <a:solidFill>
            <a:srgbClr val="3350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5098"/>
              </a:solidFill>
            </a:endParaRPr>
          </a:p>
        </p:txBody>
      </p:sp>
      <p:sp>
        <p:nvSpPr>
          <p:cNvPr id="340" name="Google Shape;340;p25"/>
          <p:cNvSpPr txBox="1"/>
          <p:nvPr/>
        </p:nvSpPr>
        <p:spPr>
          <a:xfrm>
            <a:off x="4026625" y="658975"/>
            <a:ext cx="10878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BROKERS</a:t>
            </a:r>
            <a:endParaRPr b="1"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25"/>
          <p:cNvSpPr txBox="1"/>
          <p:nvPr/>
        </p:nvSpPr>
        <p:spPr>
          <a:xfrm>
            <a:off x="7404525" y="658975"/>
            <a:ext cx="10176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CARRIERS</a:t>
            </a:r>
            <a:endParaRPr b="1"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2" name="Google Shape;342;p2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048472" y="1399224"/>
            <a:ext cx="886253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825672" y="2464804"/>
            <a:ext cx="886252" cy="88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981913" y="1398500"/>
            <a:ext cx="886968" cy="88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916075" y="1389350"/>
            <a:ext cx="896113" cy="89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7816750" y="1398513"/>
            <a:ext cx="886968" cy="88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2311738" y="2464425"/>
            <a:ext cx="886968" cy="88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818050" y="3530375"/>
            <a:ext cx="886968" cy="886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7"/>
          <p:cNvSpPr/>
          <p:nvPr/>
        </p:nvSpPr>
        <p:spPr>
          <a:xfrm>
            <a:off x="0" y="1706814"/>
            <a:ext cx="4585200" cy="1342800"/>
          </a:xfrm>
          <a:prstGeom prst="rect">
            <a:avLst/>
          </a:prstGeom>
          <a:solidFill>
            <a:srgbClr val="3350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59FBA"/>
              </a:solidFill>
            </a:endParaRPr>
          </a:p>
        </p:txBody>
      </p:sp>
      <p:sp>
        <p:nvSpPr>
          <p:cNvPr id="359" name="Google Shape;359;p27"/>
          <p:cNvSpPr/>
          <p:nvPr/>
        </p:nvSpPr>
        <p:spPr>
          <a:xfrm>
            <a:off x="0" y="0"/>
            <a:ext cx="4585200" cy="1742700"/>
          </a:xfrm>
          <a:prstGeom prst="rect">
            <a:avLst/>
          </a:prstGeom>
          <a:solidFill>
            <a:srgbClr val="0413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7"/>
          <p:cNvSpPr txBox="1"/>
          <p:nvPr/>
        </p:nvSpPr>
        <p:spPr>
          <a:xfrm>
            <a:off x="235647" y="465552"/>
            <a:ext cx="2481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Raising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27"/>
          <p:cNvSpPr txBox="1"/>
          <p:nvPr/>
        </p:nvSpPr>
        <p:spPr>
          <a:xfrm>
            <a:off x="235647" y="807441"/>
            <a:ext cx="43350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$20,000,000</a:t>
            </a:r>
            <a:endParaRPr b="1" sz="2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p27"/>
          <p:cNvSpPr/>
          <p:nvPr/>
        </p:nvSpPr>
        <p:spPr>
          <a:xfrm>
            <a:off x="0" y="3049516"/>
            <a:ext cx="4585200" cy="1162500"/>
          </a:xfrm>
          <a:prstGeom prst="rect">
            <a:avLst/>
          </a:prstGeom>
          <a:solidFill>
            <a:srgbClr val="6A84C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41344"/>
              </a:solidFill>
            </a:endParaRPr>
          </a:p>
        </p:txBody>
      </p:sp>
      <p:sp>
        <p:nvSpPr>
          <p:cNvPr id="363" name="Google Shape;363;p27"/>
          <p:cNvSpPr txBox="1"/>
          <p:nvPr/>
        </p:nvSpPr>
        <p:spPr>
          <a:xfrm>
            <a:off x="235647" y="1867299"/>
            <a:ext cx="2481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Last Round Closed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27"/>
          <p:cNvSpPr txBox="1"/>
          <p:nvPr/>
        </p:nvSpPr>
        <p:spPr>
          <a:xfrm>
            <a:off x="235647" y="2112563"/>
            <a:ext cx="4335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$8,580,000</a:t>
            </a:r>
            <a:endParaRPr b="1"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27"/>
          <p:cNvSpPr txBox="1"/>
          <p:nvPr/>
        </p:nvSpPr>
        <p:spPr>
          <a:xfrm>
            <a:off x="235647" y="2546835"/>
            <a:ext cx="43350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Via Safe Note</a:t>
            </a:r>
            <a:endParaRPr b="1"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25M Cap</a:t>
            </a:r>
            <a:endParaRPr b="1"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20% discount</a:t>
            </a:r>
            <a:endParaRPr b="1"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27"/>
          <p:cNvSpPr txBox="1"/>
          <p:nvPr/>
        </p:nvSpPr>
        <p:spPr>
          <a:xfrm>
            <a:off x="235647" y="3337394"/>
            <a:ext cx="2481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Total Funding to Date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27"/>
          <p:cNvSpPr txBox="1"/>
          <p:nvPr/>
        </p:nvSpPr>
        <p:spPr>
          <a:xfrm>
            <a:off x="235647" y="3582658"/>
            <a:ext cx="4335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$12,580,000</a:t>
            </a:r>
            <a:endParaRPr b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27"/>
          <p:cNvSpPr/>
          <p:nvPr/>
        </p:nvSpPr>
        <p:spPr>
          <a:xfrm>
            <a:off x="0" y="4212304"/>
            <a:ext cx="4585200" cy="931200"/>
          </a:xfrm>
          <a:prstGeom prst="rect">
            <a:avLst/>
          </a:prstGeom>
          <a:solidFill>
            <a:srgbClr val="BFCE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59FBA"/>
              </a:solidFill>
            </a:endParaRPr>
          </a:p>
        </p:txBody>
      </p:sp>
      <p:sp>
        <p:nvSpPr>
          <p:cNvPr id="369" name="Google Shape;369;p27"/>
          <p:cNvSpPr txBox="1"/>
          <p:nvPr/>
        </p:nvSpPr>
        <p:spPr>
          <a:xfrm>
            <a:off x="235647" y="4384280"/>
            <a:ext cx="14088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Cash on hand</a:t>
            </a:r>
            <a:endParaRPr b="1" sz="10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27"/>
          <p:cNvSpPr txBox="1"/>
          <p:nvPr/>
        </p:nvSpPr>
        <p:spPr>
          <a:xfrm>
            <a:off x="235647" y="4629543"/>
            <a:ext cx="16434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$4,300,000</a:t>
            </a:r>
            <a:endParaRPr b="1" sz="18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27"/>
          <p:cNvSpPr txBox="1"/>
          <p:nvPr/>
        </p:nvSpPr>
        <p:spPr>
          <a:xfrm>
            <a:off x="2716520" y="4384280"/>
            <a:ext cx="14634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Runway</a:t>
            </a:r>
            <a:endParaRPr b="1" sz="10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27"/>
          <p:cNvSpPr txBox="1"/>
          <p:nvPr/>
        </p:nvSpPr>
        <p:spPr>
          <a:xfrm>
            <a:off x="2716520" y="4629543"/>
            <a:ext cx="16434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18 mos</a:t>
            </a:r>
            <a:endParaRPr b="1" sz="18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27"/>
          <p:cNvSpPr txBox="1"/>
          <p:nvPr/>
        </p:nvSpPr>
        <p:spPr>
          <a:xfrm>
            <a:off x="5706800" y="457200"/>
            <a:ext cx="2233500" cy="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Use of Funding</a:t>
            </a:r>
            <a:endParaRPr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4" name="Google Shape;374;p27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8450" y="1386597"/>
            <a:ext cx="4103049" cy="2499707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7"/>
          <p:cNvSpPr txBox="1"/>
          <p:nvPr/>
        </p:nvSpPr>
        <p:spPr>
          <a:xfrm>
            <a:off x="5528661" y="4077050"/>
            <a:ext cx="9729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Marketing &amp; Sales</a:t>
            </a:r>
            <a:endParaRPr b="1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50%</a:t>
            </a:r>
            <a:endParaRPr sz="9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27"/>
          <p:cNvSpPr txBox="1"/>
          <p:nvPr/>
        </p:nvSpPr>
        <p:spPr>
          <a:xfrm>
            <a:off x="7622486" y="4077050"/>
            <a:ext cx="8136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Ops &amp; Admin</a:t>
            </a:r>
            <a:endParaRPr b="1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15%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27"/>
          <p:cNvSpPr txBox="1"/>
          <p:nvPr/>
        </p:nvSpPr>
        <p:spPr>
          <a:xfrm>
            <a:off x="6728383" y="4077050"/>
            <a:ext cx="7266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Tech &amp; Dev</a:t>
            </a:r>
            <a:endParaRPr b="1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38B8FF"/>
                </a:solidFill>
                <a:latin typeface="Roboto"/>
                <a:ea typeface="Roboto"/>
                <a:cs typeface="Roboto"/>
                <a:sym typeface="Roboto"/>
              </a:rPr>
              <a:t>35%</a:t>
            </a:r>
            <a:endParaRPr sz="900">
              <a:solidFill>
                <a:srgbClr val="38B8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27"/>
          <p:cNvSpPr txBox="1"/>
          <p:nvPr/>
        </p:nvSpPr>
        <p:spPr>
          <a:xfrm>
            <a:off x="6986200" y="2960475"/>
            <a:ext cx="188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Marketing &amp; 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Sales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27"/>
          <p:cNvSpPr txBox="1"/>
          <p:nvPr/>
        </p:nvSpPr>
        <p:spPr>
          <a:xfrm>
            <a:off x="5726175" y="2477025"/>
            <a:ext cx="188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Tech &amp;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Dev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27"/>
          <p:cNvSpPr txBox="1"/>
          <p:nvPr/>
        </p:nvSpPr>
        <p:spPr>
          <a:xfrm>
            <a:off x="6037825" y="1846575"/>
            <a:ext cx="188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Ops &amp; Admin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250" y="624375"/>
            <a:ext cx="6922008" cy="3894782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9"/>
          <p:cNvSpPr txBox="1"/>
          <p:nvPr/>
        </p:nvSpPr>
        <p:spPr>
          <a:xfrm>
            <a:off x="457200" y="2724350"/>
            <a:ext cx="15987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Feb 2021</a:t>
            </a:r>
            <a:endParaRPr b="1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$41 K</a:t>
            </a:r>
            <a:endParaRPr sz="16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Operating Margin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p29"/>
          <p:cNvSpPr txBox="1"/>
          <p:nvPr/>
        </p:nvSpPr>
        <p:spPr>
          <a:xfrm>
            <a:off x="457200" y="1807425"/>
            <a:ext cx="15987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Feb 2021</a:t>
            </a:r>
            <a:endParaRPr b="1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$423 K</a:t>
            </a:r>
            <a:endParaRPr b="1" sz="16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Gross Profits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"/>
          <p:cNvSpPr txBox="1"/>
          <p:nvPr/>
        </p:nvSpPr>
        <p:spPr>
          <a:xfrm>
            <a:off x="457200" y="2724350"/>
            <a:ext cx="15987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Feb 2021</a:t>
            </a:r>
            <a:endParaRPr b="1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$437 K</a:t>
            </a:r>
            <a:r>
              <a:rPr lang="en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Gross Profits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8" name="Google Shape;398;p30"/>
          <p:cNvSpPr txBox="1"/>
          <p:nvPr/>
        </p:nvSpPr>
        <p:spPr>
          <a:xfrm>
            <a:off x="457200" y="1807425"/>
            <a:ext cx="15987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Feb 2021</a:t>
            </a:r>
            <a:endParaRPr b="1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$3.3 M</a:t>
            </a:r>
            <a:endParaRPr b="1" sz="16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Income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9" name="Google Shape;3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2000" y="628975"/>
            <a:ext cx="6922008" cy="388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8001"/>
            <a:ext cx="9144000" cy="32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5"/>
            <a:ext cx="9144000" cy="3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219400" y="77800"/>
            <a:ext cx="553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TEAM</a:t>
            </a:r>
            <a:endParaRPr sz="1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156475" y="1021400"/>
            <a:ext cx="6435525" cy="359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8225" y="693100"/>
            <a:ext cx="2812625" cy="648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3775" y="1402375"/>
            <a:ext cx="2425500" cy="40424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4648200" y="3879750"/>
            <a:ext cx="14460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4FC6"/>
                </a:solidFill>
              </a:rPr>
              <a:t>Mustafa Azizi</a:t>
            </a:r>
            <a:endParaRPr sz="1000">
              <a:solidFill>
                <a:srgbClr val="204F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CEO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34343"/>
                </a:solidFill>
              </a:rPr>
              <a:t>12 years transport</a:t>
            </a:r>
            <a:endParaRPr sz="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434343"/>
                </a:solidFill>
              </a:rPr>
              <a:t>brokerage</a:t>
            </a:r>
            <a:endParaRPr sz="800">
              <a:solidFill>
                <a:srgbClr val="434343"/>
              </a:solidFill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7696025" y="3931425"/>
            <a:ext cx="13020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4FC6"/>
                </a:solidFill>
              </a:rPr>
              <a:t>Matt Tabatabai</a:t>
            </a:r>
            <a:endParaRPr sz="1000">
              <a:solidFill>
                <a:srgbClr val="204F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COO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34343"/>
                </a:solidFill>
              </a:rPr>
              <a:t>15 years marketplace/ oem</a:t>
            </a:r>
            <a:endParaRPr sz="800">
              <a:solidFill>
                <a:srgbClr val="434343"/>
              </a:solidFill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1963250" y="3879750"/>
            <a:ext cx="10326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04FC6"/>
                </a:solidFill>
              </a:rPr>
              <a:t>Ali Navid</a:t>
            </a:r>
            <a:endParaRPr sz="1000">
              <a:solidFill>
                <a:srgbClr val="204F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CTO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434343"/>
                </a:solidFill>
              </a:rPr>
              <a:t>15 years CTO exp.</a:t>
            </a:r>
            <a:endParaRPr sz="1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726" y="1224652"/>
            <a:ext cx="4004491" cy="243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783" y="1224651"/>
            <a:ext cx="4004491" cy="2430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5"/>
          <p:cNvSpPr txBox="1"/>
          <p:nvPr/>
        </p:nvSpPr>
        <p:spPr>
          <a:xfrm>
            <a:off x="457200" y="2724350"/>
            <a:ext cx="15987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Q1 2021</a:t>
            </a:r>
            <a:endParaRPr b="1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$42 M</a:t>
            </a:r>
            <a:r>
              <a:rPr lang="en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Run Rate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35"/>
          <p:cNvSpPr txBox="1"/>
          <p:nvPr/>
        </p:nvSpPr>
        <p:spPr>
          <a:xfrm>
            <a:off x="457200" y="1807425"/>
            <a:ext cx="15987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Q1 2021</a:t>
            </a:r>
            <a:endParaRPr b="1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$10.5 M</a:t>
            </a:r>
            <a:endParaRPr b="1" sz="16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Income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7" name="Google Shape;4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8300" y="628975"/>
            <a:ext cx="6922008" cy="388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7"/>
          <p:cNvSpPr/>
          <p:nvPr/>
        </p:nvSpPr>
        <p:spPr>
          <a:xfrm>
            <a:off x="7279825" y="1745375"/>
            <a:ext cx="1092900" cy="30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$        2,139,050,114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345,972,755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2,485,022,869</a:t>
            </a:r>
            <a:endParaRPr b="1"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1,935,524,285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549,498,584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151,222,190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398,276,395</a:t>
            </a:r>
            <a:endParaRPr b="1"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8" name="Google Shape;438;p3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Summarized Proforma</a:t>
            </a:r>
            <a:endParaRPr sz="2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9" name="Google Shape;439;p37"/>
          <p:cNvSpPr/>
          <p:nvPr/>
        </p:nvSpPr>
        <p:spPr>
          <a:xfrm>
            <a:off x="457200" y="1745375"/>
            <a:ext cx="1902600" cy="30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Marketplace  Income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SaaS Income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8288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Total Income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COGS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8288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Gross Profit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Total Expenses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Net Income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0" name="Google Shape;440;p37"/>
          <p:cNvSpPr/>
          <p:nvPr/>
        </p:nvSpPr>
        <p:spPr>
          <a:xfrm>
            <a:off x="2568550" y="1307375"/>
            <a:ext cx="9162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b="1" sz="10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1" name="Google Shape;441;p37"/>
          <p:cNvCxnSpPr/>
          <p:nvPr/>
        </p:nvCxnSpPr>
        <p:spPr>
          <a:xfrm rot="10800000">
            <a:off x="2572676" y="1493776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11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2" name="Google Shape;442;p37"/>
          <p:cNvSpPr/>
          <p:nvPr/>
        </p:nvSpPr>
        <p:spPr>
          <a:xfrm>
            <a:off x="3751000" y="1307375"/>
            <a:ext cx="9162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  <a:endParaRPr b="1" sz="10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3" name="Google Shape;443;p37"/>
          <p:cNvCxnSpPr/>
          <p:nvPr/>
        </p:nvCxnSpPr>
        <p:spPr>
          <a:xfrm rot="10800000">
            <a:off x="3755126" y="1493775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11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4" name="Google Shape;444;p37"/>
          <p:cNvSpPr/>
          <p:nvPr/>
        </p:nvSpPr>
        <p:spPr>
          <a:xfrm>
            <a:off x="4929020" y="1307375"/>
            <a:ext cx="9162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2023</a:t>
            </a:r>
            <a:endParaRPr b="1" sz="10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5" name="Google Shape;445;p37"/>
          <p:cNvCxnSpPr/>
          <p:nvPr/>
        </p:nvCxnSpPr>
        <p:spPr>
          <a:xfrm rot="10800000">
            <a:off x="4933146" y="1493775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11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6" name="Google Shape;446;p37"/>
          <p:cNvSpPr/>
          <p:nvPr/>
        </p:nvSpPr>
        <p:spPr>
          <a:xfrm>
            <a:off x="6102625" y="1307375"/>
            <a:ext cx="9162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2024</a:t>
            </a:r>
            <a:endParaRPr b="1" sz="10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7" name="Google Shape;447;p37"/>
          <p:cNvCxnSpPr/>
          <p:nvPr/>
        </p:nvCxnSpPr>
        <p:spPr>
          <a:xfrm rot="10800000">
            <a:off x="6106751" y="1493775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11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8" name="Google Shape;448;p37"/>
          <p:cNvSpPr/>
          <p:nvPr/>
        </p:nvSpPr>
        <p:spPr>
          <a:xfrm>
            <a:off x="7417300" y="1307375"/>
            <a:ext cx="916200" cy="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2025</a:t>
            </a:r>
            <a:endParaRPr b="1" sz="10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9" name="Google Shape;449;p37"/>
          <p:cNvCxnSpPr/>
          <p:nvPr/>
        </p:nvCxnSpPr>
        <p:spPr>
          <a:xfrm rot="10800000">
            <a:off x="7279826" y="1493775"/>
            <a:ext cx="1058100" cy="0"/>
          </a:xfrm>
          <a:prstGeom prst="straightConnector1">
            <a:avLst/>
          </a:prstGeom>
          <a:noFill/>
          <a:ln cap="flat" cmpd="sng" w="9525">
            <a:solidFill>
              <a:srgbClr val="0911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0" name="Google Shape;450;p37"/>
          <p:cNvSpPr/>
          <p:nvPr/>
        </p:nvSpPr>
        <p:spPr>
          <a:xfrm>
            <a:off x="2546900" y="1745375"/>
            <a:ext cx="916200" cy="24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$      48,782,472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2,796,446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51,578,918</a:t>
            </a:r>
            <a:endParaRPr b="1"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43,988,118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7,590,800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12,585,975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(4,995,175)     </a:t>
            </a:r>
            <a:endParaRPr b="1"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51" name="Google Shape;451;p37"/>
          <p:cNvCxnSpPr/>
          <p:nvPr/>
        </p:nvCxnSpPr>
        <p:spPr>
          <a:xfrm rot="10800000">
            <a:off x="2572750" y="2081900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2" name="Google Shape;452;p37"/>
          <p:cNvCxnSpPr/>
          <p:nvPr/>
        </p:nvCxnSpPr>
        <p:spPr>
          <a:xfrm rot="10800000">
            <a:off x="2572750" y="2628000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3" name="Google Shape;453;p37"/>
          <p:cNvSpPr/>
          <p:nvPr/>
        </p:nvSpPr>
        <p:spPr>
          <a:xfrm>
            <a:off x="3751000" y="1745375"/>
            <a:ext cx="916200" cy="24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$     135,561,973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29,624,175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165,186,147</a:t>
            </a:r>
            <a:endParaRPr b="1"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122,894,501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42,291,646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30,171,950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12,119,697</a:t>
            </a:r>
            <a:endParaRPr b="1"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54" name="Google Shape;454;p37"/>
          <p:cNvCxnSpPr/>
          <p:nvPr/>
        </p:nvCxnSpPr>
        <p:spPr>
          <a:xfrm rot="10800000">
            <a:off x="2572750" y="3355675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5" name="Google Shape;455;p37"/>
          <p:cNvCxnSpPr/>
          <p:nvPr/>
        </p:nvCxnSpPr>
        <p:spPr>
          <a:xfrm rot="10800000">
            <a:off x="3755125" y="2081900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6" name="Google Shape;456;p37"/>
          <p:cNvCxnSpPr/>
          <p:nvPr/>
        </p:nvCxnSpPr>
        <p:spPr>
          <a:xfrm rot="10800000">
            <a:off x="3755125" y="2628000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7" name="Google Shape;457;p37"/>
          <p:cNvCxnSpPr/>
          <p:nvPr/>
        </p:nvCxnSpPr>
        <p:spPr>
          <a:xfrm rot="10800000">
            <a:off x="3755125" y="3355675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8" name="Google Shape;458;p37"/>
          <p:cNvCxnSpPr/>
          <p:nvPr/>
        </p:nvCxnSpPr>
        <p:spPr>
          <a:xfrm rot="10800000">
            <a:off x="4937500" y="2081900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9" name="Google Shape;459;p37"/>
          <p:cNvCxnSpPr/>
          <p:nvPr/>
        </p:nvCxnSpPr>
        <p:spPr>
          <a:xfrm rot="10800000">
            <a:off x="4937500" y="2628000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0" name="Google Shape;460;p37"/>
          <p:cNvCxnSpPr/>
          <p:nvPr/>
        </p:nvCxnSpPr>
        <p:spPr>
          <a:xfrm rot="10800000">
            <a:off x="4937500" y="3355675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1" name="Google Shape;461;p37"/>
          <p:cNvCxnSpPr/>
          <p:nvPr/>
        </p:nvCxnSpPr>
        <p:spPr>
          <a:xfrm rot="10800000">
            <a:off x="6124300" y="2081900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2" name="Google Shape;462;p37"/>
          <p:cNvCxnSpPr/>
          <p:nvPr/>
        </p:nvCxnSpPr>
        <p:spPr>
          <a:xfrm rot="10800000">
            <a:off x="6124300" y="2628000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37"/>
          <p:cNvCxnSpPr/>
          <p:nvPr/>
        </p:nvCxnSpPr>
        <p:spPr>
          <a:xfrm rot="10800000">
            <a:off x="6124300" y="3355675"/>
            <a:ext cx="9165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37"/>
          <p:cNvCxnSpPr/>
          <p:nvPr/>
        </p:nvCxnSpPr>
        <p:spPr>
          <a:xfrm rot="10800000">
            <a:off x="7315000" y="2081900"/>
            <a:ext cx="10581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5" name="Google Shape;465;p37"/>
          <p:cNvCxnSpPr/>
          <p:nvPr/>
        </p:nvCxnSpPr>
        <p:spPr>
          <a:xfrm rot="10800000">
            <a:off x="7315000" y="2628000"/>
            <a:ext cx="10581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37"/>
          <p:cNvCxnSpPr/>
          <p:nvPr/>
        </p:nvCxnSpPr>
        <p:spPr>
          <a:xfrm rot="10800000">
            <a:off x="7315000" y="3355675"/>
            <a:ext cx="10581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7" name="Google Shape;467;p37"/>
          <p:cNvSpPr/>
          <p:nvPr/>
        </p:nvSpPr>
        <p:spPr>
          <a:xfrm>
            <a:off x="4937650" y="1745375"/>
            <a:ext cx="916200" cy="24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$     421,706,500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93,424,754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515,131,254</a:t>
            </a:r>
            <a:endParaRPr b="1"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382,338,592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132,792,662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65,343,900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67,448,761</a:t>
            </a:r>
            <a:endParaRPr b="1"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8" name="Google Shape;468;p37"/>
          <p:cNvSpPr/>
          <p:nvPr/>
        </p:nvSpPr>
        <p:spPr>
          <a:xfrm>
            <a:off x="6124375" y="1745375"/>
            <a:ext cx="916200" cy="24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$    949,763,832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197,868,933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1,147,632,765</a:t>
            </a:r>
            <a:endParaRPr b="1"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860,723,517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286,909,248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108,015,850</a:t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091142"/>
                </a:solidFill>
                <a:latin typeface="Roboto"/>
                <a:ea typeface="Roboto"/>
                <a:cs typeface="Roboto"/>
                <a:sym typeface="Roboto"/>
              </a:rPr>
              <a:t>178,893,398</a:t>
            </a:r>
            <a:endParaRPr b="1" sz="900">
              <a:solidFill>
                <a:srgbClr val="091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8"/>
          <p:cNvPicPr preferRelativeResize="0"/>
          <p:nvPr/>
        </p:nvPicPr>
        <p:blipFill rotWithShape="1">
          <a:blip r:embed="rId3">
            <a:alphaModFix/>
          </a:blip>
          <a:srcRect b="1190" l="0" r="4306" t="276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8"/>
          <p:cNvPicPr preferRelativeResize="0"/>
          <p:nvPr/>
        </p:nvPicPr>
        <p:blipFill rotWithShape="1">
          <a:blip r:embed="rId4">
            <a:alphaModFix/>
          </a:blip>
          <a:srcRect b="-9457" l="0" r="0" t="0"/>
          <a:stretch/>
        </p:blipFill>
        <p:spPr>
          <a:xfrm>
            <a:off x="0" y="0"/>
            <a:ext cx="9144000" cy="564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52444"/>
            <a:ext cx="9143998" cy="69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3998" cy="69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4000" y="124833"/>
            <a:ext cx="956528" cy="31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52444"/>
            <a:ext cx="9143998" cy="69105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8"/>
          <p:cNvSpPr txBox="1"/>
          <p:nvPr/>
        </p:nvSpPr>
        <p:spPr>
          <a:xfrm>
            <a:off x="2301000" y="4645306"/>
            <a:ext cx="68430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www.zuumapp.com</a:t>
            </a:r>
            <a:endParaRPr sz="11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0" name="Google Shape;480;p38"/>
          <p:cNvSpPr txBox="1"/>
          <p:nvPr/>
        </p:nvSpPr>
        <p:spPr>
          <a:xfrm>
            <a:off x="442845" y="4083000"/>
            <a:ext cx="42816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Matt Tabatabai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Email:	</a:t>
            </a:r>
            <a:r>
              <a:rPr lang="en" sz="1100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mtabatabai@zuumapp.com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Phone:	800.410.1563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81" name="Google Shape;481;p38"/>
          <p:cNvSpPr txBox="1"/>
          <p:nvPr/>
        </p:nvSpPr>
        <p:spPr>
          <a:xfrm>
            <a:off x="3686472" y="1813402"/>
            <a:ext cx="17709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you!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2" name="Google Shape;482;p38"/>
          <p:cNvSpPr/>
          <p:nvPr/>
        </p:nvSpPr>
        <p:spPr>
          <a:xfrm>
            <a:off x="3686472" y="1217417"/>
            <a:ext cx="1770900" cy="17709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"/>
            <a:ext cx="9144000" cy="3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229675" y="77800"/>
            <a:ext cx="5528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INDUSTRY BACKED - CORPORATE INVESTORS</a:t>
            </a:r>
            <a:endParaRPr sz="1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439" y="716763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25000"/>
              </a:srgbClr>
            </a:outerShdw>
          </a:effectLst>
        </p:spPr>
      </p:pic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4441" y="716763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25000"/>
              </a:srgbClr>
            </a:outerShdw>
          </a:effectLst>
        </p:spPr>
      </p:pic>
      <p:pic>
        <p:nvPicPr>
          <p:cNvPr id="86" name="Google Shape;8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5825" y="716763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25000"/>
              </a:srgbClr>
            </a:outerShdw>
          </a:effectLst>
        </p:spPr>
      </p:pic>
      <p:pic>
        <p:nvPicPr>
          <p:cNvPr id="8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22448" y="716763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25000"/>
              </a:srgbClr>
            </a:outerShdw>
          </a:effectLst>
        </p:spPr>
      </p:pic>
      <p:pic>
        <p:nvPicPr>
          <p:cNvPr id="88" name="Google Shape;8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68451" y="716763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25000"/>
              </a:srgbClr>
            </a:outerShdw>
          </a:effectLst>
        </p:spPr>
      </p:pic>
      <p:sp>
        <p:nvSpPr>
          <p:cNvPr id="89" name="Google Shape;89;p15"/>
          <p:cNvSpPr txBox="1"/>
          <p:nvPr/>
        </p:nvSpPr>
        <p:spPr>
          <a:xfrm>
            <a:off x="325525" y="1818613"/>
            <a:ext cx="1386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Daniel White</a:t>
            </a:r>
            <a:endParaRPr b="1" sz="11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SVP Strategy Initiatives</a:t>
            </a:r>
            <a:endParaRPr b="1" sz="9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Coca Cola Co.</a:t>
            </a:r>
            <a:endParaRPr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Investor &amp; Advisor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Top 10 USA shipper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748500" y="1818063"/>
            <a:ext cx="13863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Dan Curtis</a:t>
            </a:r>
            <a:endParaRPr b="1" sz="11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President</a:t>
            </a:r>
            <a:endParaRPr b="1" sz="9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BNSF Logistics</a:t>
            </a:r>
            <a:endParaRPr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Investor</a:t>
            </a:r>
            <a:r>
              <a:rPr i="1" lang="en" sz="8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&amp; Advisor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$900M revenue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Top 10 USA Brokerage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4699875" y="1818063"/>
            <a:ext cx="1386300" cy="12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Pat Martin</a:t>
            </a:r>
            <a:endParaRPr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VP - Corporate Sales &amp; Strategic Planning</a:t>
            </a:r>
            <a:endParaRPr b="1" sz="9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Estes Express Lines</a:t>
            </a:r>
            <a:endParaRPr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Investor &amp; </a:t>
            </a: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Advisor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Trucking Company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30,000 employees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6180625" y="1818063"/>
            <a:ext cx="13863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Isaac</a:t>
            </a:r>
            <a:r>
              <a:rPr b="1" lang="en" sz="11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 Larian</a:t>
            </a:r>
            <a:endParaRPr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CEO</a:t>
            </a:r>
            <a:endParaRPr b="1" sz="9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MGA Entertainment</a:t>
            </a:r>
            <a:endParaRPr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Investor &amp; Advisor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$9.2B revenues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Largest toy shipper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7532475" y="1818063"/>
            <a:ext cx="1386300" cy="8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Scott Fisher</a:t>
            </a:r>
            <a:endParaRPr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CEO</a:t>
            </a:r>
            <a:endParaRPr b="1" sz="9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EFW Forwarding</a:t>
            </a:r>
            <a:endParaRPr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Investor and Advisor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$230M revenues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" name="Google Shape;9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6863" y="2618211"/>
            <a:ext cx="731520" cy="24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84451" y="2757217"/>
            <a:ext cx="914399" cy="241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72985" y="2880989"/>
            <a:ext cx="640080" cy="28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3088" y="2611938"/>
            <a:ext cx="651975" cy="6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23500" y="2246339"/>
            <a:ext cx="1004250" cy="10042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/>
          <p:nvPr/>
        </p:nvSpPr>
        <p:spPr>
          <a:xfrm>
            <a:off x="2494700" y="3641275"/>
            <a:ext cx="4314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142970"/>
                </a:solidFill>
                <a:latin typeface="Roboto Medium"/>
                <a:ea typeface="Roboto Medium"/>
                <a:cs typeface="Roboto Medium"/>
                <a:sym typeface="Roboto Medium"/>
              </a:rPr>
              <a:t>OTHER </a:t>
            </a:r>
            <a:r>
              <a:rPr b="1" lang="en" sz="1300">
                <a:solidFill>
                  <a:srgbClr val="142970"/>
                </a:solidFill>
                <a:latin typeface="Roboto"/>
                <a:ea typeface="Roboto"/>
                <a:cs typeface="Roboto"/>
                <a:sym typeface="Roboto"/>
              </a:rPr>
              <a:t>INSTITUTIONAL</a:t>
            </a:r>
            <a:r>
              <a:rPr lang="en" sz="1300">
                <a:solidFill>
                  <a:srgbClr val="142970"/>
                </a:solidFill>
                <a:latin typeface="Roboto Medium"/>
                <a:ea typeface="Roboto Medium"/>
                <a:cs typeface="Roboto Medium"/>
                <a:sym typeface="Roboto Medium"/>
              </a:rPr>
              <a:t> INVESTORS</a:t>
            </a:r>
            <a:endParaRPr>
              <a:solidFill>
                <a:srgbClr val="142970"/>
              </a:solidFill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08613" y="4031849"/>
            <a:ext cx="6428013" cy="65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3219150" y="1818063"/>
            <a:ext cx="1386300" cy="12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Rob Estes Jr.</a:t>
            </a:r>
            <a:endParaRPr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CEO and Owner</a:t>
            </a:r>
            <a:endParaRPr b="1" sz="9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Estes Express Lines</a:t>
            </a:r>
            <a:endParaRPr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Investor &amp; Advisor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Estes $3.5B revenue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Largest US Private fleet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667196"/>
                </a:solidFill>
                <a:latin typeface="Roboto"/>
                <a:ea typeface="Roboto"/>
                <a:cs typeface="Roboto"/>
                <a:sym typeface="Roboto"/>
              </a:rPr>
              <a:t>9000 Trucks +</a:t>
            </a:r>
            <a:endParaRPr i="1" sz="900">
              <a:solidFill>
                <a:srgbClr val="6671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92260" y="2880989"/>
            <a:ext cx="640080" cy="28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55100" y="716763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4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3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229175" y="77825"/>
            <a:ext cx="5529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PROBLEM - FRAGMENTATION</a:t>
            </a:r>
            <a:endParaRPr sz="1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3429000" y="534700"/>
            <a:ext cx="2286000" cy="309000"/>
          </a:xfrm>
          <a:prstGeom prst="roundRect">
            <a:avLst>
              <a:gd fmla="val 16667" name="adj"/>
            </a:avLst>
          </a:prstGeom>
          <a:solidFill>
            <a:srgbClr val="204F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 txBox="1"/>
          <p:nvPr/>
        </p:nvSpPr>
        <p:spPr>
          <a:xfrm>
            <a:off x="3538275" y="544350"/>
            <a:ext cx="20673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FRAGMENTED CAPACITY</a:t>
            </a:r>
            <a:endParaRPr b="1"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7413" y="1211858"/>
            <a:ext cx="795528" cy="55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5950" y="1068104"/>
            <a:ext cx="632075" cy="73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6763" y="1102472"/>
            <a:ext cx="795527" cy="6662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1436825" y="1874520"/>
            <a:ext cx="795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Shipper</a:t>
            </a:r>
            <a:endParaRPr b="1" sz="8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841125" y="1874520"/>
            <a:ext cx="1461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Freight Broker</a:t>
            </a:r>
            <a:endParaRPr b="1" sz="8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6877324" y="1874520"/>
            <a:ext cx="795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Trucker</a:t>
            </a:r>
            <a:endParaRPr b="1" sz="8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8" name="Google Shape;118;p16"/>
          <p:cNvCxnSpPr/>
          <p:nvPr/>
        </p:nvCxnSpPr>
        <p:spPr>
          <a:xfrm>
            <a:off x="2487300" y="1441650"/>
            <a:ext cx="15456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dashDot"/>
            <a:round/>
            <a:headEnd len="med" w="med" type="triangle"/>
            <a:tailEnd len="med" w="med" type="triangle"/>
          </a:ln>
        </p:spPr>
      </p:cxnSp>
      <p:cxnSp>
        <p:nvCxnSpPr>
          <p:cNvPr id="119" name="Google Shape;119;p16"/>
          <p:cNvCxnSpPr/>
          <p:nvPr/>
        </p:nvCxnSpPr>
        <p:spPr>
          <a:xfrm>
            <a:off x="5098163" y="1441650"/>
            <a:ext cx="1545600" cy="0"/>
          </a:xfrm>
          <a:prstGeom prst="straightConnector1">
            <a:avLst/>
          </a:prstGeom>
          <a:noFill/>
          <a:ln cap="flat" cmpd="sng" w="9525">
            <a:solidFill>
              <a:srgbClr val="090D2B"/>
            </a:solidFill>
            <a:prstDash val="dashDot"/>
            <a:round/>
            <a:headEnd len="med" w="med" type="triangle"/>
            <a:tailEnd len="med" w="med" type="triangle"/>
          </a:ln>
        </p:spPr>
      </p:cxnSp>
      <p:sp>
        <p:nvSpPr>
          <p:cNvPr id="120" name="Google Shape;120;p16"/>
          <p:cNvSpPr txBox="1"/>
          <p:nvPr/>
        </p:nvSpPr>
        <p:spPr>
          <a:xfrm>
            <a:off x="2529300" y="1214212"/>
            <a:ext cx="14616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EDI &amp; Emails</a:t>
            </a:r>
            <a:endParaRPr sz="8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2535700" y="1531096"/>
            <a:ext cx="1461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Slow/inefficient</a:t>
            </a:r>
            <a:endParaRPr sz="8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Outdated data-flow</a:t>
            </a:r>
            <a:endParaRPr sz="8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5140175" y="1214212"/>
            <a:ext cx="14616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Phone calls &amp; emails</a:t>
            </a:r>
            <a:endParaRPr sz="8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5146554" y="1531096"/>
            <a:ext cx="1461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Slow/inefficient</a:t>
            </a:r>
            <a:endParaRPr sz="8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Outdated </a:t>
            </a:r>
            <a:r>
              <a:rPr lang="en" sz="8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data-flow</a:t>
            </a:r>
            <a:endParaRPr sz="8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6"/>
          <p:cNvSpPr/>
          <p:nvPr/>
        </p:nvSpPr>
        <p:spPr>
          <a:xfrm>
            <a:off x="3429000" y="2232425"/>
            <a:ext cx="2286000" cy="309000"/>
          </a:xfrm>
          <a:prstGeom prst="roundRect">
            <a:avLst>
              <a:gd fmla="val 16667" name="adj"/>
            </a:avLst>
          </a:prstGeom>
          <a:solidFill>
            <a:srgbClr val="204F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3538275" y="2242075"/>
            <a:ext cx="20673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FRAGMENTED SYSTEMS</a:t>
            </a:r>
            <a:endParaRPr b="1"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7">
            <a:alphaModFix/>
          </a:blip>
          <a:srcRect b="43715" l="0" r="0" t="0"/>
          <a:stretch/>
        </p:blipFill>
        <p:spPr>
          <a:xfrm>
            <a:off x="1975427" y="2695175"/>
            <a:ext cx="5192995" cy="1642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/>
          <p:nvPr/>
        </p:nvSpPr>
        <p:spPr>
          <a:xfrm>
            <a:off x="3429000" y="4526975"/>
            <a:ext cx="2286000" cy="309000"/>
          </a:xfrm>
          <a:prstGeom prst="roundRect">
            <a:avLst>
              <a:gd fmla="val 16667" name="adj"/>
            </a:avLst>
          </a:prstGeom>
          <a:solidFill>
            <a:srgbClr val="204F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3538275" y="4536625"/>
            <a:ext cx="20673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FRAGMENTED DATA FLOW</a:t>
            </a:r>
            <a:endParaRPr b="1"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3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/>
        </p:nvSpPr>
        <p:spPr>
          <a:xfrm>
            <a:off x="228825" y="77825"/>
            <a:ext cx="547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SOLUTION</a:t>
            </a:r>
            <a:endParaRPr sz="1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1328975" y="3973125"/>
            <a:ext cx="2331900" cy="618900"/>
          </a:xfrm>
          <a:prstGeom prst="rect">
            <a:avLst/>
          </a:prstGeom>
          <a:noFill/>
          <a:ln cap="flat" cmpd="sng" w="9525">
            <a:solidFill>
              <a:srgbClr val="204F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9725" lIns="109725" spcFirstLastPara="1" rIns="109725" wrap="square" tIns="1097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1,000s of traditional brokers</a:t>
            </a:r>
            <a:endParaRPr sz="12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spending millions</a:t>
            </a:r>
            <a:r>
              <a:rPr lang="en" sz="12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 to digitize</a:t>
            </a:r>
            <a:endParaRPr sz="12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5474675" y="3973125"/>
            <a:ext cx="2532600" cy="618900"/>
          </a:xfrm>
          <a:prstGeom prst="rect">
            <a:avLst/>
          </a:prstGeom>
          <a:noFill/>
          <a:ln cap="flat" cmpd="sng" w="9525">
            <a:solidFill>
              <a:srgbClr val="204F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9725" lIns="109725" spcFirstLastPara="1" rIns="109725" wrap="square" tIns="1097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Many digital brokers looking to </a:t>
            </a:r>
            <a:r>
              <a:rPr b="1" lang="en" sz="12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displace</a:t>
            </a:r>
            <a:r>
              <a:rPr lang="en" sz="12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 traditional brokers</a:t>
            </a:r>
            <a:endParaRPr sz="12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2164800" y="645588"/>
            <a:ext cx="481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90D2B"/>
                </a:solidFill>
              </a:rPr>
              <a:t>We’ve identified a</a:t>
            </a:r>
            <a:r>
              <a:rPr b="1" lang="en" sz="2000"/>
              <a:t> </a:t>
            </a:r>
            <a:r>
              <a:rPr b="1" lang="en" sz="2000">
                <a:solidFill>
                  <a:srgbClr val="204FC6"/>
                </a:solidFill>
              </a:rPr>
              <a:t>white space</a:t>
            </a:r>
            <a:endParaRPr b="1" sz="2000">
              <a:solidFill>
                <a:srgbClr val="204FC6"/>
              </a:solidFill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070" y="2259263"/>
            <a:ext cx="7523261" cy="145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3841200" y="2837688"/>
            <a:ext cx="1461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109725" spcFirstLastPara="1" rIns="109725" wrap="square" tIns="1097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COMMISSION</a:t>
            </a:r>
            <a:endParaRPr b="1" sz="12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LOW MARGINS</a:t>
            </a:r>
            <a:endParaRPr b="1" sz="12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3828" y="1366800"/>
            <a:ext cx="779599" cy="35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5092" y="1805646"/>
            <a:ext cx="590703" cy="23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0070" y="1805633"/>
            <a:ext cx="703585" cy="46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8053" y="2059594"/>
            <a:ext cx="590702" cy="1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4225" y="2138809"/>
            <a:ext cx="779598" cy="1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59082" y="1800098"/>
            <a:ext cx="866365" cy="18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01733" y="1755082"/>
            <a:ext cx="528394" cy="16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93974" y="1404200"/>
            <a:ext cx="1185565" cy="40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55637" y="1919851"/>
            <a:ext cx="661188" cy="34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59296" y="2021206"/>
            <a:ext cx="841975" cy="13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152153" y="1798978"/>
            <a:ext cx="948056" cy="11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724924" y="1911287"/>
            <a:ext cx="948047" cy="28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46950" y="1785453"/>
            <a:ext cx="841974" cy="118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3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238900" y="77825"/>
            <a:ext cx="6630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MARKETPLACE - CAPACITY AGGREGATION &amp; BACKOFFICE AUTOMATION</a:t>
            </a:r>
            <a:endParaRPr sz="1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2164800" y="720813"/>
            <a:ext cx="481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204FC6"/>
                </a:solidFill>
              </a:rPr>
              <a:t>Digital Freight Marketplace</a:t>
            </a:r>
            <a:endParaRPr b="1" sz="2000">
              <a:solidFill>
                <a:srgbClr val="204FC6"/>
              </a:solidFill>
            </a:endParaRPr>
          </a:p>
        </p:txBody>
      </p:sp>
      <p:pic>
        <p:nvPicPr>
          <p:cNvPr id="160" name="Google Shape;16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263" y="2220530"/>
            <a:ext cx="711522" cy="71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5548" y="2765588"/>
            <a:ext cx="228315" cy="22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5238" y="3089212"/>
            <a:ext cx="26160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5741" y="3089212"/>
            <a:ext cx="26160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8813" y="3089212"/>
            <a:ext cx="26160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9316" y="3089212"/>
            <a:ext cx="26160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388" y="3089212"/>
            <a:ext cx="26160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2891" y="3089212"/>
            <a:ext cx="26160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4125" y="2241650"/>
            <a:ext cx="2167299" cy="66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5250" y="1884925"/>
            <a:ext cx="1323125" cy="109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0091" y="3089212"/>
            <a:ext cx="26160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3163" y="3089212"/>
            <a:ext cx="26160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3666" y="3089212"/>
            <a:ext cx="26160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6738" y="3089212"/>
            <a:ext cx="26160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7241" y="3089212"/>
            <a:ext cx="261600" cy="2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8"/>
          <p:cNvSpPr txBox="1"/>
          <p:nvPr/>
        </p:nvSpPr>
        <p:spPr>
          <a:xfrm>
            <a:off x="1171825" y="3460620"/>
            <a:ext cx="795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SHIPPERS</a:t>
            </a:r>
            <a:endParaRPr b="1" sz="10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7199750" y="3492070"/>
            <a:ext cx="795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90D2B"/>
                </a:solidFill>
                <a:latin typeface="Roboto"/>
                <a:ea typeface="Roboto"/>
                <a:cs typeface="Roboto"/>
                <a:sym typeface="Roboto"/>
              </a:rPr>
              <a:t>DRIVER</a:t>
            </a:r>
            <a:endParaRPr b="1" sz="1000">
              <a:solidFill>
                <a:srgbClr val="090D2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3213725" y="3353925"/>
            <a:ext cx="2388600" cy="552600"/>
          </a:xfrm>
          <a:prstGeom prst="rect">
            <a:avLst/>
          </a:prstGeom>
          <a:noFill/>
          <a:ln cap="flat" cmpd="sng" w="9525">
            <a:solidFill>
              <a:srgbClr val="204F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9725" lIns="109725" spcFirstLastPara="1" rIns="109725" wrap="square" tIns="1097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REVENUE THROUGH COMMISSION</a:t>
            </a:r>
            <a:endParaRPr b="1" sz="10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TRANSPARENT BOOKINGS</a:t>
            </a:r>
            <a:endParaRPr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8" name="Google Shape;178;p18"/>
          <p:cNvCxnSpPr/>
          <p:nvPr/>
        </p:nvCxnSpPr>
        <p:spPr>
          <a:xfrm>
            <a:off x="2487300" y="2571738"/>
            <a:ext cx="1247400" cy="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9" name="Google Shape;179;p18"/>
          <p:cNvCxnSpPr/>
          <p:nvPr/>
        </p:nvCxnSpPr>
        <p:spPr>
          <a:xfrm flipH="1" rot="10800000">
            <a:off x="4969325" y="2562438"/>
            <a:ext cx="1062300" cy="93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41344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3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 txBox="1"/>
          <p:nvPr/>
        </p:nvSpPr>
        <p:spPr>
          <a:xfrm>
            <a:off x="247200" y="77825"/>
            <a:ext cx="6094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MARKET SIZE</a:t>
            </a:r>
            <a:endParaRPr sz="1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86" name="Google Shape;186;p19"/>
          <p:cNvSpPr/>
          <p:nvPr/>
        </p:nvSpPr>
        <p:spPr>
          <a:xfrm>
            <a:off x="2594825" y="1265250"/>
            <a:ext cx="2945100" cy="294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7" name="Google Shape;187;p19"/>
          <p:cNvSpPr/>
          <p:nvPr/>
        </p:nvSpPr>
        <p:spPr>
          <a:xfrm>
            <a:off x="5622775" y="1265250"/>
            <a:ext cx="926400" cy="926400"/>
          </a:xfrm>
          <a:prstGeom prst="rect">
            <a:avLst/>
          </a:prstGeom>
          <a:solidFill>
            <a:srgbClr val="00289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9"/>
          <p:cNvSpPr/>
          <p:nvPr/>
        </p:nvSpPr>
        <p:spPr>
          <a:xfrm>
            <a:off x="5622775" y="2274550"/>
            <a:ext cx="926400" cy="926400"/>
          </a:xfrm>
          <a:prstGeom prst="rect">
            <a:avLst/>
          </a:prstGeom>
          <a:solidFill>
            <a:srgbClr val="B7BF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9"/>
          <p:cNvSpPr/>
          <p:nvPr/>
        </p:nvSpPr>
        <p:spPr>
          <a:xfrm>
            <a:off x="5622775" y="3283850"/>
            <a:ext cx="926400" cy="926400"/>
          </a:xfrm>
          <a:prstGeom prst="rect">
            <a:avLst/>
          </a:prstGeom>
          <a:solidFill>
            <a:srgbClr val="66719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9"/>
          <p:cNvSpPr txBox="1"/>
          <p:nvPr/>
        </p:nvSpPr>
        <p:spPr>
          <a:xfrm>
            <a:off x="2594950" y="3822950"/>
            <a:ext cx="29451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Freight</a:t>
            </a:r>
            <a:r>
              <a:rPr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 Market Size</a:t>
            </a:r>
            <a:endParaRPr sz="1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19"/>
          <p:cNvSpPr txBox="1"/>
          <p:nvPr/>
        </p:nvSpPr>
        <p:spPr>
          <a:xfrm>
            <a:off x="2594950" y="2274550"/>
            <a:ext cx="29451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$1.2</a:t>
            </a:r>
            <a:endParaRPr b="1" sz="39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TRILLION</a:t>
            </a:r>
            <a:endParaRPr b="1" sz="1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19"/>
          <p:cNvSpPr txBox="1"/>
          <p:nvPr/>
        </p:nvSpPr>
        <p:spPr>
          <a:xfrm>
            <a:off x="5622775" y="1265250"/>
            <a:ext cx="926400" cy="926400"/>
          </a:xfrm>
          <a:prstGeom prst="rect">
            <a:avLst/>
          </a:prstGeom>
          <a:solidFill>
            <a:srgbClr val="1429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5%</a:t>
            </a:r>
            <a:endParaRPr b="1"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CAGR</a:t>
            </a:r>
            <a:endParaRPr b="1"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2022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19"/>
          <p:cNvSpPr txBox="1"/>
          <p:nvPr/>
        </p:nvSpPr>
        <p:spPr>
          <a:xfrm>
            <a:off x="5622775" y="2274550"/>
            <a:ext cx="926400" cy="926400"/>
          </a:xfrm>
          <a:prstGeom prst="rect">
            <a:avLst/>
          </a:prstGeom>
          <a:solidFill>
            <a:srgbClr val="33509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3.5</a:t>
            </a:r>
            <a:endParaRPr b="1"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MILLION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DRIVERS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5622775" y="3283850"/>
            <a:ext cx="926400" cy="926400"/>
          </a:xfrm>
          <a:prstGeom prst="rect">
            <a:avLst/>
          </a:prstGeom>
          <a:solidFill>
            <a:srgbClr val="6A84C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$100</a:t>
            </a:r>
            <a:endParaRPr b="1"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ILLION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Saas Market</a:t>
            </a:r>
            <a:endParaRPr b="1"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19"/>
          <p:cNvSpPr/>
          <p:nvPr/>
        </p:nvSpPr>
        <p:spPr>
          <a:xfrm>
            <a:off x="8400" y="5018100"/>
            <a:ext cx="9144000" cy="125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8075" y="4518849"/>
            <a:ext cx="1188720" cy="499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5FF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/>
          <p:nvPr/>
        </p:nvSpPr>
        <p:spPr>
          <a:xfrm>
            <a:off x="4312900" y="3491575"/>
            <a:ext cx="4831200" cy="1665600"/>
          </a:xfrm>
          <a:prstGeom prst="triangle">
            <a:avLst>
              <a:gd fmla="val 50513" name="adj"/>
            </a:avLst>
          </a:prstGeom>
          <a:solidFill>
            <a:srgbClr val="00289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1450" y="1766572"/>
            <a:ext cx="5682552" cy="319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300" y="297574"/>
            <a:ext cx="1125250" cy="58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/>
          <p:nvPr/>
        </p:nvSpPr>
        <p:spPr>
          <a:xfrm>
            <a:off x="1540750" y="457200"/>
            <a:ext cx="400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04FC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SHIPPERS</a:t>
            </a:r>
            <a:endParaRPr b="1" sz="2200">
              <a:solidFill>
                <a:srgbClr val="204FC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5" name="Google Shape;205;p20"/>
          <p:cNvSpPr txBox="1"/>
          <p:nvPr/>
        </p:nvSpPr>
        <p:spPr>
          <a:xfrm>
            <a:off x="457200" y="882725"/>
            <a:ext cx="4003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Shipper TMS | Digital Freight Marketplace</a:t>
            </a:r>
            <a:endParaRPr sz="12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6" name="Google Shape;2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2450" y="340625"/>
            <a:ext cx="1188720" cy="131887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60000" dist="95250">
              <a:srgbClr val="EDEFF4"/>
            </a:outerShdw>
          </a:effectLst>
        </p:spPr>
      </p:pic>
      <p:pic>
        <p:nvPicPr>
          <p:cNvPr id="207" name="Google Shape;2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8300" y="340625"/>
            <a:ext cx="1188720" cy="131887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60000" dist="95250">
              <a:srgbClr val="EDEFF4"/>
            </a:outerShdw>
          </a:effectLst>
        </p:spPr>
      </p:pic>
      <p:pic>
        <p:nvPicPr>
          <p:cNvPr id="208" name="Google Shape;2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4150" y="340625"/>
            <a:ext cx="1188720" cy="131887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60000" dist="95250">
              <a:srgbClr val="EDEFF4"/>
            </a:outerShdw>
          </a:effectLst>
        </p:spPr>
      </p:pic>
      <p:sp>
        <p:nvSpPr>
          <p:cNvPr id="209" name="Google Shape;209;p20"/>
          <p:cNvSpPr txBox="1"/>
          <p:nvPr/>
        </p:nvSpPr>
        <p:spPr>
          <a:xfrm>
            <a:off x="1045675" y="1550890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Instant Nationwide Capacity</a:t>
            </a:r>
            <a:endParaRPr sz="12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20"/>
          <p:cNvSpPr txBox="1"/>
          <p:nvPr/>
        </p:nvSpPr>
        <p:spPr>
          <a:xfrm>
            <a:off x="1045675" y="2033825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Optimal Service Level</a:t>
            </a:r>
            <a:endParaRPr sz="12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0"/>
          <p:cNvSpPr txBox="1"/>
          <p:nvPr/>
        </p:nvSpPr>
        <p:spPr>
          <a:xfrm>
            <a:off x="1045675" y="2502073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Reduce Freight Cost </a:t>
            </a:r>
            <a:endParaRPr sz="12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0"/>
          <p:cNvSpPr txBox="1"/>
          <p:nvPr/>
        </p:nvSpPr>
        <p:spPr>
          <a:xfrm>
            <a:off x="1045675" y="2969595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Back-office Automation</a:t>
            </a:r>
            <a:endParaRPr sz="12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0"/>
          <p:cNvSpPr txBox="1"/>
          <p:nvPr/>
        </p:nvSpPr>
        <p:spPr>
          <a:xfrm>
            <a:off x="1069875" y="3437118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Real-time Visibility</a:t>
            </a:r>
            <a:endParaRPr sz="12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1045675" y="4370715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Secure Universal Integration</a:t>
            </a:r>
            <a:endParaRPr sz="12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0"/>
          <p:cNvSpPr txBox="1"/>
          <p:nvPr/>
        </p:nvSpPr>
        <p:spPr>
          <a:xfrm>
            <a:off x="4722450" y="1052300"/>
            <a:ext cx="1188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average saving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per load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20"/>
          <p:cNvSpPr txBox="1"/>
          <p:nvPr/>
        </p:nvSpPr>
        <p:spPr>
          <a:xfrm>
            <a:off x="6078300" y="1052300"/>
            <a:ext cx="1188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Delivery, 98.7% 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service levels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20"/>
          <p:cNvSpPr txBox="1"/>
          <p:nvPr/>
        </p:nvSpPr>
        <p:spPr>
          <a:xfrm>
            <a:off x="7434150" y="1052275"/>
            <a:ext cx="1188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average time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saved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20"/>
          <p:cNvSpPr txBox="1"/>
          <p:nvPr/>
        </p:nvSpPr>
        <p:spPr>
          <a:xfrm>
            <a:off x="4722450" y="750075"/>
            <a:ext cx="118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12-15%</a:t>
            </a:r>
            <a:endParaRPr b="1" sz="1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0"/>
          <p:cNvSpPr txBox="1"/>
          <p:nvPr/>
        </p:nvSpPr>
        <p:spPr>
          <a:xfrm>
            <a:off x="6078300" y="765525"/>
            <a:ext cx="118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100%</a:t>
            </a:r>
            <a:endParaRPr b="1" sz="1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20"/>
          <p:cNvSpPr txBox="1"/>
          <p:nvPr/>
        </p:nvSpPr>
        <p:spPr>
          <a:xfrm>
            <a:off x="7434150" y="750050"/>
            <a:ext cx="118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34-35</a:t>
            </a: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b="1" sz="1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" name="Google Shape;2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1460400"/>
            <a:ext cx="365760" cy="36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" y="1930373"/>
            <a:ext cx="365760" cy="36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" y="2400346"/>
            <a:ext cx="365760" cy="36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200" y="2870319"/>
            <a:ext cx="365760" cy="36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200" y="3340292"/>
            <a:ext cx="365760" cy="36578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0"/>
          <p:cNvSpPr txBox="1"/>
          <p:nvPr/>
        </p:nvSpPr>
        <p:spPr>
          <a:xfrm>
            <a:off x="1069875" y="3903925"/>
            <a:ext cx="2532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41344"/>
                </a:solidFill>
                <a:latin typeface="Roboto"/>
                <a:ea typeface="Roboto"/>
                <a:cs typeface="Roboto"/>
                <a:sym typeface="Roboto"/>
              </a:rPr>
              <a:t>Advanced Analytics &amp; Reports</a:t>
            </a:r>
            <a:endParaRPr sz="1200">
              <a:solidFill>
                <a:srgbClr val="0413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7" name="Google Shape;227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7200" y="4280239"/>
            <a:ext cx="365760" cy="36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7200" y="3810288"/>
            <a:ext cx="365760" cy="36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4FC6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 txBox="1"/>
          <p:nvPr/>
        </p:nvSpPr>
        <p:spPr>
          <a:xfrm>
            <a:off x="457200" y="882725"/>
            <a:ext cx="4003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Full Digital Broker in-a-box - First to market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21"/>
          <p:cNvSpPr/>
          <p:nvPr/>
        </p:nvSpPr>
        <p:spPr>
          <a:xfrm>
            <a:off x="4312900" y="3477900"/>
            <a:ext cx="4831200" cy="1665600"/>
          </a:xfrm>
          <a:prstGeom prst="triangle">
            <a:avLst>
              <a:gd fmla="val 50513" name="adj"/>
            </a:avLst>
          </a:prstGeom>
          <a:solidFill>
            <a:srgbClr val="0413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00" y="297574"/>
            <a:ext cx="1125250" cy="58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1"/>
          <p:cNvSpPr txBox="1"/>
          <p:nvPr/>
        </p:nvSpPr>
        <p:spPr>
          <a:xfrm>
            <a:off x="1540750" y="457200"/>
            <a:ext cx="400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BROKERS</a:t>
            </a:r>
            <a:endParaRPr b="1" sz="2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7" name="Google Shape;237;p21"/>
          <p:cNvSpPr txBox="1"/>
          <p:nvPr/>
        </p:nvSpPr>
        <p:spPr>
          <a:xfrm>
            <a:off x="960900" y="1564413"/>
            <a:ext cx="357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Automated Load Board Posting &amp; Spot Bidding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21"/>
          <p:cNvSpPr txBox="1"/>
          <p:nvPr/>
        </p:nvSpPr>
        <p:spPr>
          <a:xfrm>
            <a:off x="960900" y="2035760"/>
            <a:ext cx="3835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Digital Load Tendering &amp; Notifications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21"/>
          <p:cNvSpPr txBox="1"/>
          <p:nvPr/>
        </p:nvSpPr>
        <p:spPr>
          <a:xfrm>
            <a:off x="960900" y="2503215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Real-time Shipment Visibility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21"/>
          <p:cNvSpPr txBox="1"/>
          <p:nvPr/>
        </p:nvSpPr>
        <p:spPr>
          <a:xfrm>
            <a:off x="960900" y="2970333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Digital Document Management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21"/>
          <p:cNvSpPr txBox="1"/>
          <p:nvPr/>
        </p:nvSpPr>
        <p:spPr>
          <a:xfrm>
            <a:off x="960900" y="3437125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Shipper &amp; Carrier Management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21"/>
          <p:cNvSpPr txBox="1"/>
          <p:nvPr/>
        </p:nvSpPr>
        <p:spPr>
          <a:xfrm>
            <a:off x="960900" y="3903913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Advanced Analytics &amp; Reports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3" name="Google Shape;2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813767"/>
            <a:ext cx="365760" cy="36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1945280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2412735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" y="2880190"/>
            <a:ext cx="365760" cy="365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0700" y="1756575"/>
            <a:ext cx="5733288" cy="322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200" y="1477825"/>
            <a:ext cx="36576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 txBox="1"/>
          <p:nvPr/>
        </p:nvSpPr>
        <p:spPr>
          <a:xfrm>
            <a:off x="960900" y="4363052"/>
            <a:ext cx="299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Secure Universal Integration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0" name="Google Shape;250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200" y="4280555"/>
            <a:ext cx="365760" cy="36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7200" y="3346978"/>
            <a:ext cx="365760" cy="36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22450" y="457200"/>
            <a:ext cx="1188720" cy="131887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60000" dist="95250">
              <a:srgbClr val="090D2B">
                <a:alpha val="9000"/>
              </a:srgbClr>
            </a:outerShdw>
          </a:effectLst>
        </p:spPr>
      </p:pic>
      <p:pic>
        <p:nvPicPr>
          <p:cNvPr id="253" name="Google Shape;253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78300" y="457200"/>
            <a:ext cx="1188720" cy="131887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60000" dist="95250">
              <a:srgbClr val="090D2B">
                <a:alpha val="9000"/>
              </a:srgbClr>
            </a:outerShdw>
          </a:effectLst>
        </p:spPr>
      </p:pic>
      <p:pic>
        <p:nvPicPr>
          <p:cNvPr id="254" name="Google Shape;254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34150" y="457200"/>
            <a:ext cx="1188720" cy="131887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60000" dist="95250">
              <a:srgbClr val="090D2B">
                <a:alpha val="9000"/>
              </a:srgbClr>
            </a:outerShdw>
          </a:effectLst>
        </p:spPr>
      </p:pic>
      <p:sp>
        <p:nvSpPr>
          <p:cNvPr id="255" name="Google Shape;255;p21"/>
          <p:cNvSpPr txBox="1"/>
          <p:nvPr/>
        </p:nvSpPr>
        <p:spPr>
          <a:xfrm>
            <a:off x="4722450" y="1168875"/>
            <a:ext cx="1188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productivity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increase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6078300" y="1168875"/>
            <a:ext cx="1188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faster load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matching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p21"/>
          <p:cNvSpPr txBox="1"/>
          <p:nvPr/>
        </p:nvSpPr>
        <p:spPr>
          <a:xfrm>
            <a:off x="7434150" y="1168850"/>
            <a:ext cx="1188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average digitization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43E5B"/>
                </a:solidFill>
                <a:latin typeface="Roboto"/>
                <a:ea typeface="Roboto"/>
                <a:cs typeface="Roboto"/>
                <a:sym typeface="Roboto"/>
              </a:rPr>
              <a:t>cost savings</a:t>
            </a:r>
            <a:endParaRPr sz="900">
              <a:solidFill>
                <a:srgbClr val="343E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21"/>
          <p:cNvSpPr txBox="1"/>
          <p:nvPr/>
        </p:nvSpPr>
        <p:spPr>
          <a:xfrm>
            <a:off x="4722450" y="866650"/>
            <a:ext cx="118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40</a:t>
            </a: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b="1" sz="1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21"/>
          <p:cNvSpPr txBox="1"/>
          <p:nvPr/>
        </p:nvSpPr>
        <p:spPr>
          <a:xfrm>
            <a:off x="6078300" y="882100"/>
            <a:ext cx="118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35</a:t>
            </a: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b="1" sz="1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0" name="Google Shape;260;p21"/>
          <p:cNvSpPr txBox="1"/>
          <p:nvPr/>
        </p:nvSpPr>
        <p:spPr>
          <a:xfrm>
            <a:off x="7434150" y="866625"/>
            <a:ext cx="118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04FC6"/>
                </a:solidFill>
                <a:latin typeface="Roboto"/>
                <a:ea typeface="Roboto"/>
                <a:cs typeface="Roboto"/>
                <a:sym typeface="Roboto"/>
              </a:rPr>
              <a:t>$5M</a:t>
            </a:r>
            <a:endParaRPr b="1" sz="1800">
              <a:solidFill>
                <a:srgbClr val="204FC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